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32918400" cy="4114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259"/>
    <a:srgbClr val="2BCD29"/>
    <a:srgbClr val="6FF8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CE456E-F1F6-4938-A798-F22CFCDB3D3C}" v="15" dt="2024-02-06T23:33:00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980" autoAdjust="0"/>
  </p:normalViewPr>
  <p:slideViewPr>
    <p:cSldViewPr snapToGrid="0">
      <p:cViewPr varScale="1">
        <p:scale>
          <a:sx n="42" d="100"/>
          <a:sy n="42" d="100"/>
        </p:scale>
        <p:origin x="5787" y="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51212-0C23-4F93-B343-5E7A6BF7A99D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0B662-2B67-4BCD-9794-1E31D59D69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71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0B662-2B67-4BCD-9794-1E31D59D691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6279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734178"/>
            <a:ext cx="27980640" cy="1432560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1612228"/>
            <a:ext cx="24688800" cy="9934572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503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2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190750"/>
            <a:ext cx="7098030" cy="348710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190750"/>
            <a:ext cx="20882610" cy="348710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57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62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258437"/>
            <a:ext cx="28392120" cy="17116422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7536787"/>
            <a:ext cx="28392120" cy="9001122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47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0953750"/>
            <a:ext cx="1399032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0953750"/>
            <a:ext cx="1399032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421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190759"/>
            <a:ext cx="28392120" cy="79533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086978"/>
            <a:ext cx="13926024" cy="4943472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5030450"/>
            <a:ext cx="13926024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086978"/>
            <a:ext cx="13994608" cy="4943472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5030450"/>
            <a:ext cx="13994608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56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73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535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743200"/>
            <a:ext cx="10617041" cy="960120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5924559"/>
            <a:ext cx="16664940" cy="2924175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344400"/>
            <a:ext cx="10617041" cy="22869528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848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743200"/>
            <a:ext cx="10617041" cy="960120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5924559"/>
            <a:ext cx="16664940" cy="2924175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344400"/>
            <a:ext cx="10617041" cy="22869528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369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190759"/>
            <a:ext cx="28392120" cy="7953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0953750"/>
            <a:ext cx="28392120" cy="2610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38138109"/>
            <a:ext cx="740664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6EC3B6-CC4C-4891-9EA8-3BF549A3C38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38138109"/>
            <a:ext cx="1110996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38138109"/>
            <a:ext cx="740664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18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jpg"/><Relationship Id="rId51" Type="http://schemas.openxmlformats.org/officeDocument/2006/relationships/image" Target="../media/image19.jpg"/><Relationship Id="rId3" Type="http://schemas.openxmlformats.org/officeDocument/2006/relationships/image" Target="../media/image1.jpeg"/><Relationship Id="rId42" Type="http://schemas.openxmlformats.org/officeDocument/2006/relationships/image" Target="../media/image10.png"/><Relationship Id="rId47" Type="http://schemas.openxmlformats.org/officeDocument/2006/relationships/image" Target="../media/image15.jpg"/><Relationship Id="rId50" Type="http://schemas.openxmlformats.org/officeDocument/2006/relationships/image" Target="../media/image18.JPG"/><Relationship Id="rId7" Type="http://schemas.openxmlformats.org/officeDocument/2006/relationships/image" Target="../media/image3.svg"/><Relationship Id="rId12" Type="http://schemas.openxmlformats.org/officeDocument/2006/relationships/image" Target="../media/image6.jpg"/><Relationship Id="rId46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41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jpg"/><Relationship Id="rId40" Type="http://schemas.openxmlformats.org/officeDocument/2006/relationships/image" Target="../media/image36.svg"/><Relationship Id="rId45" Type="http://schemas.openxmlformats.org/officeDocument/2006/relationships/image" Target="../media/image13.jpg"/><Relationship Id="rId5" Type="http://schemas.openxmlformats.org/officeDocument/2006/relationships/hyperlink" Target="mailto:bang@lunenfeld.ca" TargetMode="External"/><Relationship Id="rId49" Type="http://schemas.openxmlformats.org/officeDocument/2006/relationships/image" Target="../media/image17.jpg"/><Relationship Id="rId10" Type="http://schemas.openxmlformats.org/officeDocument/2006/relationships/image" Target="../media/image4.png"/><Relationship Id="rId44" Type="http://schemas.openxmlformats.org/officeDocument/2006/relationships/image" Target="../media/image12.jpg"/><Relationship Id="rId52" Type="http://schemas.openxmlformats.org/officeDocument/2006/relationships/image" Target="../media/image20.png"/><Relationship Id="rId4" Type="http://schemas.openxmlformats.org/officeDocument/2006/relationships/hyperlink" Target="mailto:parsons@lunenfeld.ca" TargetMode="External"/><Relationship Id="rId9" Type="http://schemas.openxmlformats.org/officeDocument/2006/relationships/image" Target="../media/image5.svg"/><Relationship Id="rId14" Type="http://schemas.openxmlformats.org/officeDocument/2006/relationships/image" Target="../media/image8.png"/><Relationship Id="rId43" Type="http://schemas.openxmlformats.org/officeDocument/2006/relationships/image" Target="../media/image11.JPG"/><Relationship Id="rId48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C6EAE5-2796-D90F-57FE-274F1A5EBE66}"/>
              </a:ext>
            </a:extLst>
          </p:cNvPr>
          <p:cNvSpPr>
            <a:spLocks/>
          </p:cNvSpPr>
          <p:nvPr/>
        </p:nvSpPr>
        <p:spPr>
          <a:xfrm>
            <a:off x="184171" y="14460773"/>
            <a:ext cx="10885044" cy="19829271"/>
          </a:xfrm>
          <a:custGeom>
            <a:avLst/>
            <a:gdLst>
              <a:gd name="connsiteX0" fmla="*/ 10885043 w 10885044"/>
              <a:gd name="connsiteY0" fmla="*/ 19632170 h 19829271"/>
              <a:gd name="connsiteX1" fmla="*/ 10724134 w 10885044"/>
              <a:gd name="connsiteY1" fmla="*/ 19785204 h 19829271"/>
              <a:gd name="connsiteX2" fmla="*/ 0 w 10885044"/>
              <a:gd name="connsiteY2" fmla="*/ 19829272 h 19829271"/>
              <a:gd name="connsiteX3" fmla="*/ 0 w 10885044"/>
              <a:gd name="connsiteY3" fmla="*/ 43816 h 19829271"/>
              <a:gd name="connsiteX4" fmla="*/ 10632567 w 10885044"/>
              <a:gd name="connsiteY4" fmla="*/ 2 h 19829271"/>
              <a:gd name="connsiteX5" fmla="*/ 10794873 w 10885044"/>
              <a:gd name="connsiteY5" fmla="*/ 151766 h 19829271"/>
              <a:gd name="connsiteX6" fmla="*/ 10885043 w 10885044"/>
              <a:gd name="connsiteY6" fmla="*/ 19632170 h 1982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5044" h="19829271">
                <a:moveTo>
                  <a:pt x="10885043" y="19632170"/>
                </a:moveTo>
                <a:cubicBezTo>
                  <a:pt x="10885424" y="19716244"/>
                  <a:pt x="10813415" y="19784822"/>
                  <a:pt x="10724134" y="19785204"/>
                </a:cubicBezTo>
                <a:lnTo>
                  <a:pt x="0" y="19829272"/>
                </a:lnTo>
                <a:lnTo>
                  <a:pt x="0" y="43816"/>
                </a:lnTo>
                <a:lnTo>
                  <a:pt x="10632567" y="2"/>
                </a:lnTo>
                <a:cubicBezTo>
                  <a:pt x="10721848" y="-380"/>
                  <a:pt x="10794492" y="67565"/>
                  <a:pt x="10794873" y="151766"/>
                </a:cubicBezTo>
                <a:lnTo>
                  <a:pt x="10885043" y="19632170"/>
                </a:lnTo>
                <a:close/>
              </a:path>
            </a:pathLst>
          </a:custGeom>
          <a:solidFill>
            <a:srgbClr val="EFB21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3EBFCC37-E2B2-2CB7-8FC9-8626143645EA}"/>
              </a:ext>
            </a:extLst>
          </p:cNvPr>
          <p:cNvGrpSpPr>
            <a:grpSpLocks/>
          </p:cNvGrpSpPr>
          <p:nvPr/>
        </p:nvGrpSpPr>
        <p:grpSpPr>
          <a:xfrm>
            <a:off x="-22478" y="38404800"/>
            <a:ext cx="28723843" cy="403860"/>
            <a:chOff x="-22478" y="38404800"/>
            <a:chExt cx="28723843" cy="4038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475403-0B9A-D510-8014-9F70873F7DF5}"/>
                </a:ext>
              </a:extLst>
            </p:cNvPr>
            <p:cNvSpPr>
              <a:spLocks/>
            </p:cNvSpPr>
            <p:nvPr/>
          </p:nvSpPr>
          <p:spPr>
            <a:xfrm>
              <a:off x="-22478" y="38404800"/>
              <a:ext cx="28723843" cy="31495"/>
            </a:xfrm>
            <a:custGeom>
              <a:avLst/>
              <a:gdLst>
                <a:gd name="connsiteX0" fmla="*/ 0 w 28723843"/>
                <a:gd name="connsiteY0" fmla="*/ 31496 h 31495"/>
                <a:gd name="connsiteX1" fmla="*/ 28723844 w 28723843"/>
                <a:gd name="connsiteY1" fmla="*/ 31496 h 31495"/>
                <a:gd name="connsiteX2" fmla="*/ 28723844 w 28723843"/>
                <a:gd name="connsiteY2" fmla="*/ 0 h 31495"/>
                <a:gd name="connsiteX3" fmla="*/ 0 w 28723843"/>
                <a:gd name="connsiteY3" fmla="*/ 0 h 3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3843" h="31495">
                  <a:moveTo>
                    <a:pt x="0" y="31496"/>
                  </a:moveTo>
                  <a:lnTo>
                    <a:pt x="28723844" y="31496"/>
                  </a:lnTo>
                  <a:lnTo>
                    <a:pt x="28723844" y="0"/>
                  </a:lnTo>
                  <a:lnTo>
                    <a:pt x="0" y="0"/>
                  </a:lnTo>
                </a:path>
              </a:pathLst>
            </a:custGeom>
            <a:solidFill>
              <a:srgbClr val="21ACE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4619BB6-2123-DB8C-7F2C-5AEBF73C7E20}"/>
                </a:ext>
              </a:extLst>
            </p:cNvPr>
            <p:cNvSpPr>
              <a:spLocks/>
            </p:cNvSpPr>
            <p:nvPr/>
          </p:nvSpPr>
          <p:spPr>
            <a:xfrm>
              <a:off x="0" y="38571676"/>
              <a:ext cx="26866850" cy="50800"/>
            </a:xfrm>
            <a:custGeom>
              <a:avLst/>
              <a:gdLst>
                <a:gd name="connsiteX0" fmla="*/ 0 w 26866850"/>
                <a:gd name="connsiteY0" fmla="*/ 50800 h 50800"/>
                <a:gd name="connsiteX1" fmla="*/ 26866850 w 26866850"/>
                <a:gd name="connsiteY1" fmla="*/ 50800 h 50800"/>
                <a:gd name="connsiteX2" fmla="*/ 26866850 w 26866850"/>
                <a:gd name="connsiteY2" fmla="*/ 0 h 50800"/>
                <a:gd name="connsiteX3" fmla="*/ 0 w 26866850"/>
                <a:gd name="connsiteY3" fmla="*/ 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6850" h="50800">
                  <a:moveTo>
                    <a:pt x="0" y="50800"/>
                  </a:moveTo>
                  <a:lnTo>
                    <a:pt x="26866850" y="50800"/>
                  </a:lnTo>
                  <a:lnTo>
                    <a:pt x="26866850" y="0"/>
                  </a:lnTo>
                  <a:lnTo>
                    <a:pt x="0" y="0"/>
                  </a:lnTo>
                </a:path>
              </a:pathLst>
            </a:custGeom>
            <a:solidFill>
              <a:srgbClr val="F1B81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2D39F87-13BD-AE16-F110-5F22485077F1}"/>
                </a:ext>
              </a:extLst>
            </p:cNvPr>
            <p:cNvSpPr>
              <a:spLocks/>
            </p:cNvSpPr>
            <p:nvPr/>
          </p:nvSpPr>
          <p:spPr>
            <a:xfrm>
              <a:off x="0" y="38757860"/>
              <a:ext cx="25022683" cy="50800"/>
            </a:xfrm>
            <a:custGeom>
              <a:avLst/>
              <a:gdLst>
                <a:gd name="connsiteX0" fmla="*/ 0 w 25022683"/>
                <a:gd name="connsiteY0" fmla="*/ 50800 h 50800"/>
                <a:gd name="connsiteX1" fmla="*/ 25022684 w 25022683"/>
                <a:gd name="connsiteY1" fmla="*/ 50800 h 50800"/>
                <a:gd name="connsiteX2" fmla="*/ 25022684 w 25022683"/>
                <a:gd name="connsiteY2" fmla="*/ 0 h 50800"/>
                <a:gd name="connsiteX3" fmla="*/ 0 w 25022683"/>
                <a:gd name="connsiteY3" fmla="*/ 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22683" h="50800">
                  <a:moveTo>
                    <a:pt x="0" y="50800"/>
                  </a:moveTo>
                  <a:lnTo>
                    <a:pt x="25022684" y="50800"/>
                  </a:lnTo>
                  <a:lnTo>
                    <a:pt x="25022684" y="0"/>
                  </a:lnTo>
                  <a:lnTo>
                    <a:pt x="0" y="0"/>
                  </a:lnTo>
                </a:path>
              </a:pathLst>
            </a:custGeom>
            <a:solidFill>
              <a:srgbClr val="EE303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565" name="Picture 564" descr="A logo with black text&#10;&#10;Description automatically generated">
            <a:extLst>
              <a:ext uri="{FF2B5EF4-FFF2-40B4-BE49-F238E27FC236}">
                <a16:creationId xmlns:a16="http://schemas.microsoft.com/office/drawing/2014/main" id="{2E111A62-837E-937D-E745-53F03B81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2" b="23817"/>
          <a:stretch/>
        </p:blipFill>
        <p:spPr>
          <a:xfrm>
            <a:off x="24518660" y="604227"/>
            <a:ext cx="7634101" cy="1126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59088E9-804B-0CFE-7AAE-632A7154D142}"/>
              </a:ext>
            </a:extLst>
          </p:cNvPr>
          <p:cNvGrpSpPr/>
          <p:nvPr/>
        </p:nvGrpSpPr>
        <p:grpSpPr>
          <a:xfrm>
            <a:off x="1591884" y="14739705"/>
            <a:ext cx="7585363" cy="4103468"/>
            <a:chOff x="2095246" y="11779612"/>
            <a:chExt cx="6899401" cy="3935478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67D42A4-A67C-5FA8-DBA5-CCC0BB46DAC9}"/>
                </a:ext>
              </a:extLst>
            </p:cNvPr>
            <p:cNvSpPr/>
            <p:nvPr/>
          </p:nvSpPr>
          <p:spPr>
            <a:xfrm>
              <a:off x="2095246" y="11779612"/>
              <a:ext cx="6899401" cy="3935478"/>
            </a:xfrm>
            <a:custGeom>
              <a:avLst/>
              <a:gdLst>
                <a:gd name="connsiteX0" fmla="*/ 6747002 w 6899401"/>
                <a:gd name="connsiteY0" fmla="*/ 2991104 h 2991103"/>
                <a:gd name="connsiteX1" fmla="*/ 152400 w 6899401"/>
                <a:gd name="connsiteY1" fmla="*/ 2991104 h 2991103"/>
                <a:gd name="connsiteX2" fmla="*/ 0 w 6899401"/>
                <a:gd name="connsiteY2" fmla="*/ 2838704 h 2991103"/>
                <a:gd name="connsiteX3" fmla="*/ 0 w 6899401"/>
                <a:gd name="connsiteY3" fmla="*/ 152400 h 2991103"/>
                <a:gd name="connsiteX4" fmla="*/ 152400 w 6899401"/>
                <a:gd name="connsiteY4" fmla="*/ 0 h 2991103"/>
                <a:gd name="connsiteX5" fmla="*/ 6747002 w 6899401"/>
                <a:gd name="connsiteY5" fmla="*/ 0 h 2991103"/>
                <a:gd name="connsiteX6" fmla="*/ 6899402 w 6899401"/>
                <a:gd name="connsiteY6" fmla="*/ 152400 h 2991103"/>
                <a:gd name="connsiteX7" fmla="*/ 6899402 w 6899401"/>
                <a:gd name="connsiteY7" fmla="*/ 2838578 h 2991103"/>
                <a:gd name="connsiteX8" fmla="*/ 6747002 w 6899401"/>
                <a:gd name="connsiteY8" fmla="*/ 2991104 h 299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401" h="2991103">
                  <a:moveTo>
                    <a:pt x="6747002" y="2991104"/>
                  </a:moveTo>
                  <a:lnTo>
                    <a:pt x="152400" y="2991104"/>
                  </a:lnTo>
                  <a:cubicBezTo>
                    <a:pt x="68580" y="2991104"/>
                    <a:pt x="0" y="2922525"/>
                    <a:pt x="0" y="2838704"/>
                  </a:cubicBezTo>
                  <a:lnTo>
                    <a:pt x="0" y="152400"/>
                  </a:lnTo>
                  <a:cubicBezTo>
                    <a:pt x="0" y="68580"/>
                    <a:pt x="68580" y="0"/>
                    <a:pt x="152400" y="0"/>
                  </a:cubicBezTo>
                  <a:lnTo>
                    <a:pt x="6747002" y="0"/>
                  </a:lnTo>
                  <a:cubicBezTo>
                    <a:pt x="6830823" y="0"/>
                    <a:pt x="6899402" y="68580"/>
                    <a:pt x="6899402" y="152400"/>
                  </a:cubicBezTo>
                  <a:lnTo>
                    <a:pt x="6899402" y="2838578"/>
                  </a:lnTo>
                  <a:cubicBezTo>
                    <a:pt x="6899402" y="2922525"/>
                    <a:pt x="6830823" y="2991104"/>
                    <a:pt x="6747002" y="2991104"/>
                  </a:cubicBezTo>
                  <a:close/>
                </a:path>
              </a:pathLst>
            </a:custGeom>
            <a:solidFill>
              <a:srgbClr val="FFFFFF"/>
            </a:solidFill>
            <a:ln w="63500" cap="flat">
              <a:solidFill>
                <a:srgbClr val="A69F9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3C8D5F8A-73FB-C3A6-7681-E83B73645072}"/>
                </a:ext>
              </a:extLst>
            </p:cNvPr>
            <p:cNvGrpSpPr/>
            <p:nvPr/>
          </p:nvGrpSpPr>
          <p:grpSpPr>
            <a:xfrm>
              <a:off x="3263244" y="11839137"/>
              <a:ext cx="5446135" cy="3660190"/>
              <a:chOff x="2411662" y="11805737"/>
              <a:chExt cx="5446135" cy="3577466"/>
            </a:xfrm>
            <a:solidFill>
              <a:srgbClr val="163259"/>
            </a:solidFill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025C471-9E77-EC6C-E94B-E8FDC25632A5}"/>
                  </a:ext>
                </a:extLst>
              </p:cNvPr>
              <p:cNvSpPr txBox="1"/>
              <p:nvPr/>
            </p:nvSpPr>
            <p:spPr>
              <a:xfrm>
                <a:off x="2430565" y="11805737"/>
                <a:ext cx="5427232" cy="3577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3600" b="1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Michael Parsons</a:t>
                </a:r>
              </a:p>
              <a:p>
                <a:pPr algn="l"/>
                <a:r>
                  <a:rPr lang="en-US" sz="3400" spc="0" baseline="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hlinkClick r:id="rId4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  <a:rtl val="0"/>
                  </a:rPr>
                  <a:t>parsons@lunenfeld.ca</a:t>
                </a:r>
                <a:endParaRPr lang="en-US" sz="3400" spc="0" baseline="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  <a:p>
                <a:pPr algn="l"/>
                <a:r>
                  <a:rPr lang="en-US" sz="3400" dirty="0" smtClean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600 University Ave., MSH 980</a:t>
                </a:r>
                <a:endParaRPr lang="en-US" sz="340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  <a:p>
                <a:pPr algn="l"/>
                <a:endParaRPr lang="en-US" sz="340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  <a:p>
                <a:pPr algn="l"/>
                <a:r>
                  <a:rPr lang="en-US" sz="3600" b="1" spc="0" baseline="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Annie Bang</a:t>
                </a:r>
              </a:p>
              <a:p>
                <a:pPr algn="l"/>
                <a:r>
                  <a:rPr lang="en-US" sz="340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hlinkClick r:id="rId5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  <a:rtl val="0"/>
                  </a:rPr>
                  <a:t>bang@lunenfeld.ca</a:t>
                </a:r>
                <a:endParaRPr lang="en-US" sz="340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  <a:p>
                <a:pPr algn="l"/>
                <a:r>
                  <a:rPr lang="en-US" sz="3400" spc="0" baseline="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25 </a:t>
                </a:r>
                <a:r>
                  <a:rPr lang="en-US" sz="3400" spc="0" baseline="0" dirty="0" smtClean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Orde, </a:t>
                </a:r>
                <a:r>
                  <a:rPr lang="en-US" sz="3400" spc="0" baseline="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L4-420-421</a:t>
                </a:r>
                <a:endParaRPr lang="en-CA" sz="3400" spc="0" baseline="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D9C97E7-E184-D0A4-259C-8A2CF5272D73}"/>
                  </a:ext>
                </a:extLst>
              </p:cNvPr>
              <p:cNvSpPr txBox="1"/>
              <p:nvPr/>
            </p:nvSpPr>
            <p:spPr>
              <a:xfrm>
                <a:off x="2411662" y="12682255"/>
                <a:ext cx="1847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CA" sz="3400" spc="0" baseline="0" dirty="0">
                  <a:ln/>
                  <a:solidFill>
                    <a:srgbClr val="163259"/>
                  </a:solidFill>
                  <a:cs typeface="Arial"/>
                  <a:sym typeface="Arial"/>
                  <a:rtl val="0"/>
                </a:endParaRPr>
              </a:p>
            </p:txBody>
          </p:sp>
        </p:grp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3D9E1BC1-F58B-1747-DA12-2EAD0D09E5AF}"/>
              </a:ext>
            </a:extLst>
          </p:cNvPr>
          <p:cNvSpPr txBox="1"/>
          <p:nvPr/>
        </p:nvSpPr>
        <p:spPr>
          <a:xfrm>
            <a:off x="7010596" y="2873793"/>
            <a:ext cx="117307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0" b="1" dirty="0">
                <a:ln/>
                <a:solidFill>
                  <a:srgbClr val="163259"/>
                </a:solidFill>
                <a:latin typeface="+mj-lt"/>
                <a:cs typeface="Arial"/>
                <a:sym typeface="Arial"/>
                <a:rtl val="0"/>
              </a:rPr>
              <a:t>NBCC Flow  Cytometry</a:t>
            </a:r>
            <a:endParaRPr lang="en-CA" sz="9000" b="1" spc="0" baseline="0" dirty="0">
              <a:ln/>
              <a:solidFill>
                <a:srgbClr val="163259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A1245F9-B8AE-CE09-9DF3-DB2E04D13034}"/>
              </a:ext>
            </a:extLst>
          </p:cNvPr>
          <p:cNvSpPr txBox="1"/>
          <p:nvPr/>
        </p:nvSpPr>
        <p:spPr>
          <a:xfrm>
            <a:off x="3374512" y="4490292"/>
            <a:ext cx="26191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a shared resource facility with many years of expertise providing a variety of flow cytometry analyzers and cell sorters, specializing in Imaging Flow Cytometry</a:t>
            </a:r>
            <a:endParaRPr lang="en-CA" sz="5400" spc="0" baseline="0" dirty="0">
              <a:ln/>
              <a:solidFill>
                <a:srgbClr val="163259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233655" y="19561870"/>
            <a:ext cx="8347710" cy="11740779"/>
            <a:chOff x="1371091" y="16149574"/>
            <a:chExt cx="8347710" cy="11740779"/>
          </a:xfrm>
        </p:grpSpPr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F31DC46-12EF-29CB-36BB-47C85B558EBF}"/>
                </a:ext>
              </a:extLst>
            </p:cNvPr>
            <p:cNvSpPr/>
            <p:nvPr/>
          </p:nvSpPr>
          <p:spPr>
            <a:xfrm>
              <a:off x="1371091" y="16149574"/>
              <a:ext cx="8347710" cy="11062088"/>
            </a:xfrm>
            <a:custGeom>
              <a:avLst/>
              <a:gdLst>
                <a:gd name="connsiteX0" fmla="*/ 8195310 w 8347710"/>
                <a:gd name="connsiteY0" fmla="*/ 13234415 h 13234415"/>
                <a:gd name="connsiteX1" fmla="*/ 152400 w 8347710"/>
                <a:gd name="connsiteY1" fmla="*/ 13234415 h 13234415"/>
                <a:gd name="connsiteX2" fmla="*/ 0 w 8347710"/>
                <a:gd name="connsiteY2" fmla="*/ 13082015 h 13234415"/>
                <a:gd name="connsiteX3" fmla="*/ 0 w 8347710"/>
                <a:gd name="connsiteY3" fmla="*/ 152400 h 13234415"/>
                <a:gd name="connsiteX4" fmla="*/ 152400 w 8347710"/>
                <a:gd name="connsiteY4" fmla="*/ 0 h 13234415"/>
                <a:gd name="connsiteX5" fmla="*/ 8195310 w 8347710"/>
                <a:gd name="connsiteY5" fmla="*/ 0 h 13234415"/>
                <a:gd name="connsiteX6" fmla="*/ 8347710 w 8347710"/>
                <a:gd name="connsiteY6" fmla="*/ 152400 h 13234415"/>
                <a:gd name="connsiteX7" fmla="*/ 8347710 w 8347710"/>
                <a:gd name="connsiteY7" fmla="*/ 13082015 h 13234415"/>
                <a:gd name="connsiteX8" fmla="*/ 8195310 w 8347710"/>
                <a:gd name="connsiteY8" fmla="*/ 13234415 h 13234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47710" h="13234415">
                  <a:moveTo>
                    <a:pt x="8195310" y="13234415"/>
                  </a:moveTo>
                  <a:lnTo>
                    <a:pt x="152400" y="13234415"/>
                  </a:lnTo>
                  <a:cubicBezTo>
                    <a:pt x="68580" y="13234415"/>
                    <a:pt x="0" y="13165837"/>
                    <a:pt x="0" y="13082015"/>
                  </a:cubicBezTo>
                  <a:lnTo>
                    <a:pt x="0" y="152400"/>
                  </a:lnTo>
                  <a:cubicBezTo>
                    <a:pt x="0" y="68580"/>
                    <a:pt x="68580" y="0"/>
                    <a:pt x="152400" y="0"/>
                  </a:cubicBezTo>
                  <a:lnTo>
                    <a:pt x="8195310" y="0"/>
                  </a:lnTo>
                  <a:cubicBezTo>
                    <a:pt x="8279130" y="0"/>
                    <a:pt x="8347710" y="68580"/>
                    <a:pt x="8347710" y="152400"/>
                  </a:cubicBezTo>
                  <a:lnTo>
                    <a:pt x="8347710" y="13082015"/>
                  </a:lnTo>
                  <a:cubicBezTo>
                    <a:pt x="8347710" y="13165837"/>
                    <a:pt x="8279130" y="13234415"/>
                    <a:pt x="8195310" y="13234415"/>
                  </a:cubicBezTo>
                  <a:close/>
                </a:path>
              </a:pathLst>
            </a:custGeom>
            <a:solidFill>
              <a:srgbClr val="FFFFFF"/>
            </a:solidFill>
            <a:ln w="63500" cap="flat">
              <a:solidFill>
                <a:srgbClr val="A69F9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BED43EE3-A934-57D4-287F-A5EF6B19BB87}"/>
                </a:ext>
              </a:extLst>
            </p:cNvPr>
            <p:cNvSpPr txBox="1"/>
            <p:nvPr/>
          </p:nvSpPr>
          <p:spPr>
            <a:xfrm>
              <a:off x="1595077" y="18103058"/>
              <a:ext cx="7899738" cy="9787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Full suite analyzers/cell sorters</a:t>
              </a:r>
            </a:p>
            <a:p>
              <a:pPr marL="457200" indent="-4572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Full service and self-directed flow cytometry analysis and cell sorting available</a:t>
              </a:r>
            </a:p>
            <a:p>
              <a:pPr marL="457200" indent="-4572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Imaging flow cytometry with machine learning powered analysis</a:t>
              </a:r>
            </a:p>
            <a:p>
              <a:pPr marL="457200" indent="-4572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State of the art image enabled/spectral cell sorting</a:t>
              </a:r>
            </a:p>
            <a:p>
              <a:pPr marL="457200" indent="-4572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High level consultation, experimental design, troubleshooting, and data analysis</a:t>
              </a:r>
            </a:p>
            <a:p>
              <a:pPr marL="457200" indent="-4572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Comprehensive training from in depth theory to hands on instrument training</a:t>
              </a:r>
            </a:p>
            <a:p>
              <a:endParaRPr lang="en-CA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974FA0D-331E-B169-B86B-C07E866EB040}"/>
                </a:ext>
              </a:extLst>
            </p:cNvPr>
            <p:cNvSpPr/>
            <p:nvPr/>
          </p:nvSpPr>
          <p:spPr>
            <a:xfrm>
              <a:off x="1384406" y="16394171"/>
              <a:ext cx="8274050" cy="1175258"/>
            </a:xfrm>
            <a:custGeom>
              <a:avLst/>
              <a:gdLst>
                <a:gd name="connsiteX0" fmla="*/ 152400 w 8274050"/>
                <a:gd name="connsiteY0" fmla="*/ 0 h 1175258"/>
                <a:gd name="connsiteX1" fmla="*/ 0 w 8274050"/>
                <a:gd name="connsiteY1" fmla="*/ 152400 h 1175258"/>
                <a:gd name="connsiteX2" fmla="*/ 0 w 8274050"/>
                <a:gd name="connsiteY2" fmla="*/ 1022859 h 1175258"/>
                <a:gd name="connsiteX3" fmla="*/ 152400 w 8274050"/>
                <a:gd name="connsiteY3" fmla="*/ 1175259 h 1175258"/>
                <a:gd name="connsiteX4" fmla="*/ 8121650 w 8274050"/>
                <a:gd name="connsiteY4" fmla="*/ 1175259 h 1175258"/>
                <a:gd name="connsiteX5" fmla="*/ 8274050 w 8274050"/>
                <a:gd name="connsiteY5" fmla="*/ 1022859 h 1175258"/>
                <a:gd name="connsiteX6" fmla="*/ 8274050 w 8274050"/>
                <a:gd name="connsiteY6" fmla="*/ 152400 h 1175258"/>
                <a:gd name="connsiteX7" fmla="*/ 8121650 w 8274050"/>
                <a:gd name="connsiteY7" fmla="*/ 0 h 1175258"/>
                <a:gd name="connsiteX8" fmla="*/ 152400 w 8274050"/>
                <a:gd name="connsiteY8" fmla="*/ 0 h 1175258"/>
                <a:gd name="connsiteX9" fmla="*/ 152400 w 8274050"/>
                <a:gd name="connsiteY9" fmla="*/ 0 h 117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74050" h="1175258">
                  <a:moveTo>
                    <a:pt x="152400" y="0"/>
                  </a:moveTo>
                  <a:cubicBezTo>
                    <a:pt x="68199" y="0"/>
                    <a:pt x="0" y="68199"/>
                    <a:pt x="0" y="152400"/>
                  </a:cubicBezTo>
                  <a:lnTo>
                    <a:pt x="0" y="1022859"/>
                  </a:lnTo>
                  <a:cubicBezTo>
                    <a:pt x="0" y="1107060"/>
                    <a:pt x="68199" y="1175259"/>
                    <a:pt x="152400" y="1175259"/>
                  </a:cubicBezTo>
                  <a:lnTo>
                    <a:pt x="8121650" y="1175259"/>
                  </a:lnTo>
                  <a:cubicBezTo>
                    <a:pt x="8205851" y="1175259"/>
                    <a:pt x="8274050" y="1107060"/>
                    <a:pt x="8274050" y="1022859"/>
                  </a:cubicBezTo>
                  <a:lnTo>
                    <a:pt x="8274050" y="152400"/>
                  </a:lnTo>
                  <a:cubicBezTo>
                    <a:pt x="8274050" y="68199"/>
                    <a:pt x="8205851" y="0"/>
                    <a:pt x="8121650" y="0"/>
                  </a:cubicBezTo>
                  <a:lnTo>
                    <a:pt x="152400" y="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E303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2DD1EEE-A28F-BAAC-A756-2A6F77F174F6}"/>
                </a:ext>
              </a:extLst>
            </p:cNvPr>
            <p:cNvSpPr txBox="1"/>
            <p:nvPr/>
          </p:nvSpPr>
          <p:spPr>
            <a:xfrm>
              <a:off x="4133510" y="16516080"/>
              <a:ext cx="26180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800" dirty="0" smtClean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About us</a:t>
              </a:r>
              <a:endParaRPr lang="en-CA" sz="4800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</p:grpSp>
      <p:pic>
        <p:nvPicPr>
          <p:cNvPr id="572" name="Graphic 571">
            <a:extLst>
              <a:ext uri="{FF2B5EF4-FFF2-40B4-BE49-F238E27FC236}">
                <a16:creationId xmlns:a16="http://schemas.microsoft.com/office/drawing/2014/main" id="{7CE79649-3107-6052-35E4-70CCCCF8D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51653" y="39625843"/>
            <a:ext cx="3522233" cy="819124"/>
          </a:xfrm>
          <a:prstGeom prst="rect">
            <a:avLst/>
          </a:prstGeom>
        </p:spPr>
      </p:pic>
      <p:pic>
        <p:nvPicPr>
          <p:cNvPr id="576" name="Graphic 575">
            <a:extLst>
              <a:ext uri="{FF2B5EF4-FFF2-40B4-BE49-F238E27FC236}">
                <a16:creationId xmlns:a16="http://schemas.microsoft.com/office/drawing/2014/main" id="{A1853291-A3A1-D2DC-81E6-CB6B1CC5791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875984" y="39049568"/>
            <a:ext cx="2743200" cy="1971675"/>
          </a:xfrm>
          <a:prstGeom prst="rect">
            <a:avLst/>
          </a:prstGeom>
        </p:spPr>
      </p:pic>
      <p:pic>
        <p:nvPicPr>
          <p:cNvPr id="580" name="Picture 579" descr="A black text with a black background&#10;&#10;Description automatically generated">
            <a:extLst>
              <a:ext uri="{FF2B5EF4-FFF2-40B4-BE49-F238E27FC236}">
                <a16:creationId xmlns:a16="http://schemas.microsoft.com/office/drawing/2014/main" id="{465152D9-52D0-4883-7FED-240D91500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60" y="39321030"/>
            <a:ext cx="4171950" cy="142875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ED4FB1F-C64A-ABC2-8AC1-30E775E32682}"/>
              </a:ext>
            </a:extLst>
          </p:cNvPr>
          <p:cNvSpPr txBox="1"/>
          <p:nvPr/>
        </p:nvSpPr>
        <p:spPr>
          <a:xfrm>
            <a:off x="41574867" y="37361866"/>
            <a:ext cx="4917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n/>
                <a:solidFill>
                  <a:srgbClr val="163158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Cell Sorters (FACS)</a:t>
            </a:r>
            <a:endParaRPr lang="en-CA" sz="4000" b="1" dirty="0">
              <a:ln/>
              <a:solidFill>
                <a:srgbClr val="163158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74014E-5E7E-3455-26D6-EA323BC0ED51}"/>
              </a:ext>
            </a:extLst>
          </p:cNvPr>
          <p:cNvGrpSpPr/>
          <p:nvPr/>
        </p:nvGrpSpPr>
        <p:grpSpPr>
          <a:xfrm>
            <a:off x="1484359" y="8149585"/>
            <a:ext cx="8097006" cy="5109357"/>
            <a:chOff x="2054536" y="6867917"/>
            <a:chExt cx="7291794" cy="472995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536" y="6867917"/>
              <a:ext cx="3366286" cy="47124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8" t="18982" r="27595" b="4659"/>
            <a:stretch/>
          </p:blipFill>
          <p:spPr>
            <a:xfrm>
              <a:off x="5878933" y="6896314"/>
              <a:ext cx="3467397" cy="4701557"/>
            </a:xfrm>
            <a:prstGeom prst="rect">
              <a:avLst/>
            </a:prstGeom>
          </p:spPr>
        </p:pic>
      </p:grp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117BF3A7-6583-0C39-3EEA-19A1BB193F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46" y="578976"/>
            <a:ext cx="4902200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E17568-B88C-577C-B05E-60A1DF266304}"/>
              </a:ext>
            </a:extLst>
          </p:cNvPr>
          <p:cNvSpPr txBox="1">
            <a:spLocks/>
          </p:cNvSpPr>
          <p:nvPr/>
        </p:nvSpPr>
        <p:spPr>
          <a:xfrm>
            <a:off x="20808609" y="39653135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3600" spc="-200" baseline="0" dirty="0">
                <a:ln/>
                <a:solidFill>
                  <a:srgbClr val="EE3032"/>
                </a:solidFill>
                <a:latin typeface="Arial"/>
                <a:cs typeface="Arial"/>
                <a:sym typeface="Arial"/>
                <a:rtl val="0"/>
              </a:rPr>
              <a:t>Find us online: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B0CF72C-EDF9-9CC5-67BD-4F233F9042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tretch>
            <a:fillRect/>
          </a:stretch>
        </p:blipFill>
        <p:spPr>
          <a:xfrm>
            <a:off x="30542857" y="39673455"/>
            <a:ext cx="723900" cy="7239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3FE4F-FFD2-9C3A-8B66-D67E98F35FB3}"/>
              </a:ext>
            </a:extLst>
          </p:cNvPr>
          <p:cNvGrpSpPr/>
          <p:nvPr/>
        </p:nvGrpSpPr>
        <p:grpSpPr>
          <a:xfrm>
            <a:off x="23544656" y="39045736"/>
            <a:ext cx="3775393" cy="1979339"/>
            <a:chOff x="23544656" y="39161004"/>
            <a:chExt cx="3775393" cy="1979339"/>
          </a:xfrm>
        </p:grpSpPr>
        <p:pic>
          <p:nvPicPr>
            <p:cNvPr id="26" name="Picture 25" descr="A qr code with a few squares&#10;&#10;Description automatically generated">
              <a:extLst>
                <a:ext uri="{FF2B5EF4-FFF2-40B4-BE49-F238E27FC236}">
                  <a16:creationId xmlns:a16="http://schemas.microsoft.com/office/drawing/2014/main" id="{A4054392-5A69-F0FD-A552-D17CCF0A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7352" y="39161004"/>
              <a:ext cx="1350000" cy="135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F97197-2F34-2133-FED8-1F80F225E1CA}"/>
                </a:ext>
              </a:extLst>
            </p:cNvPr>
            <p:cNvSpPr txBox="1"/>
            <p:nvPr/>
          </p:nvSpPr>
          <p:spPr>
            <a:xfrm>
              <a:off x="23544656" y="40494012"/>
              <a:ext cx="37753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nbcc.lunenfeld.ca</a:t>
              </a:r>
              <a:endParaRPr lang="en-CA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 descr="A white and black logo&#10;&#10;Description automatically generated">
            <a:extLst>
              <a:ext uri="{FF2B5EF4-FFF2-40B4-BE49-F238E27FC236}">
                <a16:creationId xmlns:a16="http://schemas.microsoft.com/office/drawing/2014/main" id="{27DF91DC-DB5E-D6BF-3355-F19098E108F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560" y="39585405"/>
            <a:ext cx="2430000" cy="9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632" y="15558162"/>
            <a:ext cx="9449237" cy="4950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724" t="-21238" r="315679" b="27362"/>
          <a:stretch/>
        </p:blipFill>
        <p:spPr>
          <a:xfrm>
            <a:off x="13609438" y="21299648"/>
            <a:ext cx="8599554" cy="61318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2" t="5235" r="5592" b="8716"/>
          <a:stretch/>
        </p:blipFill>
        <p:spPr>
          <a:xfrm>
            <a:off x="12211051" y="7890322"/>
            <a:ext cx="7776457" cy="59545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5" t="30409" r="22033" b="5959"/>
          <a:stretch/>
        </p:blipFill>
        <p:spPr>
          <a:xfrm>
            <a:off x="22921850" y="15698444"/>
            <a:ext cx="6712940" cy="482945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9445"/>
          <a:stretch/>
        </p:blipFill>
        <p:spPr>
          <a:xfrm>
            <a:off x="21289974" y="7887966"/>
            <a:ext cx="8284875" cy="59149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r="24048"/>
          <a:stretch/>
        </p:blipFill>
        <p:spPr>
          <a:xfrm>
            <a:off x="23210257" y="22549533"/>
            <a:ext cx="5726804" cy="562914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4" r="23481"/>
          <a:stretch/>
        </p:blipFill>
        <p:spPr>
          <a:xfrm>
            <a:off x="12649033" y="30443545"/>
            <a:ext cx="5901873" cy="760245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3"/>
          <a:stretch/>
        </p:blipFill>
        <p:spPr>
          <a:xfrm>
            <a:off x="23133416" y="30310669"/>
            <a:ext cx="5803644" cy="78079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1" b="9235"/>
          <a:stretch/>
        </p:blipFill>
        <p:spPr>
          <a:xfrm>
            <a:off x="11945427" y="23158412"/>
            <a:ext cx="10058400" cy="42602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133047" y="1488342"/>
            <a:ext cx="3237087" cy="32370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04515" y="5008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2715848" y="6665640"/>
            <a:ext cx="691086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BD Fortessa X-20 (HTS) 5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lasers-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color detectors/FS/SS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21850" y="6615266"/>
            <a:ext cx="579517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BD Fortessa (HTS) 4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lasers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color detectors/FS/SS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512540" y="14440675"/>
            <a:ext cx="531748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Coulter Gallios 4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lasers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10 color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detectors/FS/SS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766276" y="14393291"/>
            <a:ext cx="82000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ThermoFisher Attune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NxT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(HTS) 4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lasers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color detectors/FS/SS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021786" y="21761016"/>
            <a:ext cx="615905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Amnis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ImageStream 5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lasers-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0 color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detectors/BF/DF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619579" y="21195131"/>
            <a:ext cx="531748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Sony MA900 4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lasers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color detectors/FS/BS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858496" y="29109982"/>
            <a:ext cx="748294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Coulter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MoFlo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ASTRIOS EQ 5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lasers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color detectors/FS/SS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001351" y="29021127"/>
            <a:ext cx="1269751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BD FACS Discover S8 5 lasers-Full Spectrum (78 color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detectors)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CellView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Imaging (3 color detectors/LL/FS/SS)</a:t>
            </a:r>
            <a:endParaRPr lang="en-C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0417259" y="10795081"/>
            <a:ext cx="287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ANALYSER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19496182" y="10770445"/>
            <a:ext cx="287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ANALYSER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10143142" y="24694305"/>
            <a:ext cx="287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ANALYSER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 rot="16200000">
            <a:off x="21123086" y="17845159"/>
            <a:ext cx="287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ANALYSER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 rot="16200000">
            <a:off x="10801437" y="16711334"/>
            <a:ext cx="287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ANALYSER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10382989" y="34154860"/>
            <a:ext cx="371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CELL SORTER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 rot="16200000">
            <a:off x="20921176" y="34135181"/>
            <a:ext cx="371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CELL SORTER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21021741" y="25052618"/>
            <a:ext cx="371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CELL SORTER</a:t>
            </a:r>
            <a:endParaRPr lang="en-C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59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7342</TotalTime>
  <Words>205</Words>
  <Application>Microsoft Office PowerPoint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Brendon  Seale</dc:creator>
  <cp:lastModifiedBy>Michael Parsons</cp:lastModifiedBy>
  <cp:revision>84</cp:revision>
  <dcterms:created xsi:type="dcterms:W3CDTF">2024-01-25T14:43:53Z</dcterms:created>
  <dcterms:modified xsi:type="dcterms:W3CDTF">2024-02-12T20:13:47Z</dcterms:modified>
</cp:coreProperties>
</file>